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Albertus MT" pitchFamily="34" charset="0"/>
      <p:regular r:id="rId12"/>
      <p:italic r:id="rId13"/>
    </p:embeddedFont>
    <p:embeddedFont>
      <p:font typeface="Amazone BT" pitchFamily="66" charset="0"/>
      <p:regular r:id="rId14"/>
    </p:embeddedFont>
    <p:embeddedFont>
      <p:font typeface="Baskerville Old Face" pitchFamily="18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lbertus Extra Bold" pitchFamily="3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7B20-9A2B-4CBA-ADC5-667AF2CF60EC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C232-2C5B-47BE-9924-5CFEBB695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bertus MT" pitchFamily="34" charset="0"/>
                <a:ea typeface="Adobe Gothic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1pPr>
            <a:lvl2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2pPr>
            <a:lvl3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3pPr>
            <a:lvl4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259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ertus Extra Bold" pitchFamily="34" charset="0"/>
                <a:ea typeface="Adobe Gothic Std B" pitchFamily="34" charset="-128"/>
              </a:rPr>
              <a:t>DOMINICA</a:t>
            </a:r>
          </a:p>
        </p:txBody>
      </p:sp>
      <p:pic>
        <p:nvPicPr>
          <p:cNvPr id="20482" name="Picture 2" descr="http://upload.wikimedia.org/wikipedia/commons/1/19/Dominica-arms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6284237"/>
            <a:ext cx="685800" cy="516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9BB3-9E58-4885-971E-80459DC26B2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9873-2B92-4058-9E72-CCD698D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lbertu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kalinagoterrito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evin.culpepper\My%20Documents\DominicanRepublicAnthem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residentoffice.gov.dm/" TargetMode="External"/><Relationship Id="rId13" Type="http://schemas.openxmlformats.org/officeDocument/2006/relationships/hyperlink" Target="http://www.handmademen.com/smooth-shaving-tips/" TargetMode="External"/><Relationship Id="rId3" Type="http://schemas.openxmlformats.org/officeDocument/2006/relationships/hyperlink" Target="http://www.thesquirrel.nl/index.php?manufacturers_id=223&amp;osCsid=1inqph8vf9d84fcvhaphc3ub82" TargetMode="External"/><Relationship Id="rId7" Type="http://schemas.openxmlformats.org/officeDocument/2006/relationships/hyperlink" Target="http://www.antiguaobserver.com/indigenous-people-want-territory-re-named/" TargetMode="External"/><Relationship Id="rId12" Type="http://schemas.openxmlformats.org/officeDocument/2006/relationships/hyperlink" Target="http://searchdominica.com/destinations/culture-heritage" TargetMode="External"/><Relationship Id="rId2" Type="http://schemas.openxmlformats.org/officeDocument/2006/relationships/hyperlink" Target="http://www.high-net-worth-immigration.com/Portals/138426/images/roseau-dominica-news-online.jpg" TargetMode="External"/><Relationship Id="rId16" Type="http://schemas.openxmlformats.org/officeDocument/2006/relationships/hyperlink" Target="http://en.wikipedia.org/wiki/File:Tree_map_export_2009_Dominica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Dominica-arms.PNG" TargetMode="External"/><Relationship Id="rId11" Type="http://schemas.openxmlformats.org/officeDocument/2006/relationships/hyperlink" Target="http://www.sids2014.org/content/documents/21Dominican%20Republic-National%20Report.pdf" TargetMode="External"/><Relationship Id="rId5" Type="http://schemas.openxmlformats.org/officeDocument/2006/relationships/hyperlink" Target="http://en.wikipedia.org/wiki/Dominica" TargetMode="External"/><Relationship Id="rId15" Type="http://schemas.openxmlformats.org/officeDocument/2006/relationships/hyperlink" Target="http://kalinagoterritory.com/" TargetMode="External"/><Relationship Id="rId10" Type="http://schemas.openxmlformats.org/officeDocument/2006/relationships/hyperlink" Target="http://www.doingbusiness.org/data/exploreeconomies/dominica/" TargetMode="External"/><Relationship Id="rId4" Type="http://schemas.openxmlformats.org/officeDocument/2006/relationships/hyperlink" Target="https://www.cia.gov/library/publications/the-world-factbook/geos/do.html" TargetMode="External"/><Relationship Id="rId9" Type="http://schemas.openxmlformats.org/officeDocument/2006/relationships/hyperlink" Target="http://www.geonames.org/DM/largest-cities-in-dominica.html" TargetMode="External"/><Relationship Id="rId14" Type="http://schemas.openxmlformats.org/officeDocument/2006/relationships/hyperlink" Target="http://foodmatters.tv/articles-1/10-great-reasons-you-should-be-using-coconut-oi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64026">
            <a:off x="-89297" y="1325715"/>
            <a:ext cx="8450707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T" pitchFamily="34" charset="0"/>
              </a:rPr>
              <a:t>DOMINICA</a:t>
            </a:r>
            <a:endParaRPr lang="en-US" sz="115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2200"/>
            <a:ext cx="4191000" cy="533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azone BT" pitchFamily="66" charset="0"/>
              </a:rPr>
              <a:t>Carli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azone BT" pitchFamily="66" charset="0"/>
              </a:rPr>
              <a:t> Culpepper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azone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Introduction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648200" cy="4724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Dominica was the last of the Caribbean islands to be colonized by Europeans due chiefly to the resistance of the native </a:t>
            </a:r>
            <a:r>
              <a:rPr lang="en-US" sz="2200" dirty="0" err="1" smtClean="0"/>
              <a:t>Caribs</a:t>
            </a:r>
            <a:r>
              <a:rPr lang="en-US" sz="2200" dirty="0" smtClean="0"/>
              <a:t>. France ceded possession to Great Britain in 1763, which made the island a colony in 1805. Dominica gained its independence in 1978 on November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. </a:t>
            </a:r>
          </a:p>
          <a:p>
            <a:endParaRPr lang="en-US" sz="1000" dirty="0" smtClean="0"/>
          </a:p>
          <a:p>
            <a:r>
              <a:rPr lang="en-US" sz="2200" dirty="0" smtClean="0"/>
              <a:t>Some 3,000 </a:t>
            </a:r>
            <a:r>
              <a:rPr lang="en-US" sz="2200" dirty="0" err="1" smtClean="0"/>
              <a:t>Carib</a:t>
            </a:r>
            <a:r>
              <a:rPr lang="en-US" sz="2200" dirty="0" smtClean="0"/>
              <a:t> Indians still living on Dominica are the only pre-Columbian population remaining in the eastern Caribbean</a:t>
            </a:r>
            <a:r>
              <a:rPr lang="en-US" sz="2200" dirty="0" smtClean="0"/>
              <a:t>. (</a:t>
            </a:r>
            <a:r>
              <a:rPr lang="en-US" sz="2400" dirty="0" err="1" smtClean="0"/>
              <a:t>Kalinago</a:t>
            </a:r>
            <a:r>
              <a:rPr lang="en-US" sz="2400" dirty="0" smtClean="0"/>
              <a:t> </a:t>
            </a:r>
            <a:r>
              <a:rPr lang="en-US" sz="2400" dirty="0" smtClean="0"/>
              <a:t>people) – </a:t>
            </a:r>
            <a:r>
              <a:rPr lang="en-US" sz="2400" dirty="0" smtClean="0">
                <a:hlinkClick r:id="rId2"/>
              </a:rPr>
              <a:t>Link</a:t>
            </a:r>
            <a:r>
              <a:rPr lang="en-US" sz="2400" dirty="0" smtClean="0"/>
              <a:t> </a:t>
            </a:r>
            <a:r>
              <a:rPr lang="en-US" sz="1400" dirty="0" smtClean="0"/>
              <a:t>(http://kalinagoterritory.com</a:t>
            </a:r>
            <a:r>
              <a:rPr lang="en-US" sz="1400" dirty="0" smtClean="0"/>
              <a:t>/)</a:t>
            </a:r>
            <a:endParaRPr lang="en-US" sz="2200" dirty="0" smtClean="0"/>
          </a:p>
        </p:txBody>
      </p:sp>
      <p:pic>
        <p:nvPicPr>
          <p:cNvPr id="13314" name="Picture 2" descr="https://www.cia.gov/library/publications/the-world-factbook/graphics/flags/large/do-lg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"/>
            <a:ext cx="3886200" cy="196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minca.gif"/>
          <p:cNvPicPr>
            <a:picLocks noChangeAspect="1"/>
          </p:cNvPicPr>
          <p:nvPr/>
        </p:nvPicPr>
        <p:blipFill>
          <a:blip r:embed="rId4" cstate="print"/>
          <a:srcRect r="3747" b="18750"/>
          <a:stretch>
            <a:fillRect/>
          </a:stretch>
        </p:blipFill>
        <p:spPr>
          <a:xfrm>
            <a:off x="5029200" y="2590800"/>
            <a:ext cx="3886200" cy="202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ominica-islan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4800600"/>
            <a:ext cx="1637882" cy="175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aribTribe.jpg"/>
          <p:cNvPicPr>
            <a:picLocks noChangeAspect="1"/>
          </p:cNvPicPr>
          <p:nvPr/>
        </p:nvPicPr>
        <p:blipFill>
          <a:blip r:embed="rId6" cstate="print"/>
          <a:srcRect l="9836"/>
          <a:stretch>
            <a:fillRect/>
          </a:stretch>
        </p:blipFill>
        <p:spPr>
          <a:xfrm>
            <a:off x="5029200" y="4829175"/>
            <a:ext cx="20955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 of Government: Parliamentary Democracy</a:t>
            </a:r>
          </a:p>
          <a:p>
            <a:r>
              <a:rPr lang="en-US" dirty="0" smtClean="0"/>
              <a:t>President: </a:t>
            </a:r>
            <a:r>
              <a:rPr lang="en-US" dirty="0" err="1" smtClean="0"/>
              <a:t>Eliud</a:t>
            </a:r>
            <a:r>
              <a:rPr lang="en-US" dirty="0" smtClean="0"/>
              <a:t> T. Williams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(President elected by the House of Assembly for a five-year term; prime minister appointed by the president).</a:t>
            </a:r>
          </a:p>
          <a:p>
            <a:r>
              <a:rPr lang="en-US" dirty="0" smtClean="0"/>
              <a:t>National Anthem: </a:t>
            </a:r>
          </a:p>
          <a:p>
            <a:pPr algn="ctr">
              <a:buNone/>
            </a:pPr>
            <a:r>
              <a:rPr lang="en-US" dirty="0" smtClean="0">
                <a:latin typeface="Albertus MT" pitchFamily="34" charset="0"/>
              </a:rPr>
              <a:t>"Isle of Beauty"</a:t>
            </a:r>
          </a:p>
          <a:p>
            <a:endParaRPr lang="en-US" sz="2000" dirty="0" smtClean="0"/>
          </a:p>
          <a:p>
            <a:r>
              <a:rPr lang="en-US" dirty="0" smtClean="0"/>
              <a:t>Capitol: Roseau</a:t>
            </a:r>
          </a:p>
          <a:p>
            <a:r>
              <a:rPr lang="en-US" dirty="0" smtClean="0"/>
              <a:t>Largest City: Roseau (16,571)</a:t>
            </a:r>
            <a:endParaRPr lang="en-US" dirty="0"/>
          </a:p>
        </p:txBody>
      </p:sp>
      <p:pic>
        <p:nvPicPr>
          <p:cNvPr id="12290" name="Picture 2" descr="http://t2.gstatic.com/images?q=tbn:ANd9GcSQGwO7g9ko_kTgs9vc9cpvbmIwoqD9mS5wpXjlyQ_cXBgfTDkdAoIAQSE8:presidentoffice.gov.dm/images/eliud_willi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488" y="3657600"/>
            <a:ext cx="2690912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3000" y="3886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Play Anthem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DominicanRepublic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2895600"/>
            <a:ext cx="304800" cy="304800"/>
          </a:xfrm>
          <a:prstGeom prst="rect">
            <a:avLst/>
          </a:prstGeom>
        </p:spPr>
      </p:pic>
      <p:sp>
        <p:nvSpPr>
          <p:cNvPr id="9" name="Action Button: Sound 8">
            <a:hlinkClick r:id="" action="ppaction://noaction" highlightClick="1"/>
          </p:cNvPr>
          <p:cNvSpPr/>
          <p:nvPr/>
        </p:nvSpPr>
        <p:spPr>
          <a:xfrm>
            <a:off x="2590800" y="4038600"/>
            <a:ext cx="381000" cy="3810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4196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lyrics/music: </a:t>
            </a:r>
            <a:r>
              <a:rPr lang="en-US" sz="1100" b="0" dirty="0" smtClean="0"/>
              <a:t>Wilfred Oscar Morgan POND/</a:t>
            </a:r>
            <a:r>
              <a:rPr lang="en-US" sz="1100" b="0" dirty="0" err="1" smtClean="0"/>
              <a:t>Lemuel</a:t>
            </a:r>
            <a:r>
              <a:rPr lang="en-US" sz="1100" b="0" dirty="0" smtClean="0"/>
              <a:t> McPherson CHRISTIAN </a:t>
            </a:r>
            <a:endParaRPr lang="en-US" sz="1100" dirty="0" smtClean="0"/>
          </a:p>
          <a:p>
            <a:r>
              <a:rPr lang="en-US" sz="1100" i="1" dirty="0" smtClean="0"/>
              <a:t>note:</a:t>
            </a:r>
            <a:r>
              <a:rPr lang="en-US" sz="1100" dirty="0" smtClean="0"/>
              <a:t> </a:t>
            </a:r>
            <a:r>
              <a:rPr lang="en-US" sz="1100" b="0" dirty="0" smtClean="0"/>
              <a:t>adopted 1967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5334000"/>
            <a:ext cx="3505200" cy="13716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800" dirty="0" smtClean="0"/>
              <a:t>1 USD = 2.70 XCD</a:t>
            </a:r>
            <a:br>
              <a:rPr lang="en-US" sz="2800" dirty="0" smtClean="0"/>
            </a:br>
            <a:r>
              <a:rPr lang="en-US" sz="2800" dirty="0" smtClean="0"/>
              <a:t>(East Caribbean Dollars)</a:t>
            </a:r>
            <a:endParaRPr lang="en-US" sz="2800" dirty="0"/>
          </a:p>
        </p:txBody>
      </p:sp>
      <p:pic>
        <p:nvPicPr>
          <p:cNvPr id="4" name="Picture 3" descr="EastCaribbeanCurre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3764396" cy="3569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1295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Internet Country Code:  .DM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445" t="16222" r="24444" b="10000"/>
          <a:stretch>
            <a:fillRect/>
          </a:stretch>
        </p:blipFill>
        <p:spPr bwMode="auto">
          <a:xfrm>
            <a:off x="1295400" y="2362200"/>
            <a:ext cx="3505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5000" t="16222" r="25000" b="10000"/>
          <a:stretch>
            <a:fillRect/>
          </a:stretch>
        </p:blipFill>
        <p:spPr bwMode="auto">
          <a:xfrm>
            <a:off x="152400" y="2971800"/>
            <a:ext cx="3476739" cy="32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3810000" y="6477000"/>
            <a:ext cx="3048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4343400" y="6477000"/>
            <a:ext cx="3048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Natural Resources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Soap, Coconut Oil, Tourism, Copra, Furniture, and Shoes</a:t>
            </a:r>
          </a:p>
          <a:p>
            <a:r>
              <a:rPr lang="en-US" u="sng" dirty="0" smtClean="0"/>
              <a:t>Exports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Bananas, Soap, Bay Oil, Vegetables, Grapefruit, Oranges</a:t>
            </a:r>
          </a:p>
          <a:p>
            <a:r>
              <a:rPr lang="en-US" u="sng" dirty="0" smtClean="0"/>
              <a:t>Annual Income Average</a:t>
            </a:r>
            <a:r>
              <a:rPr lang="en-US" dirty="0" smtClean="0"/>
              <a:t>:  </a:t>
            </a:r>
            <a:r>
              <a:rPr lang="en-US" sz="4000" dirty="0" smtClean="0"/>
              <a:t>$7,090</a:t>
            </a:r>
            <a:endParaRPr lang="en-US" dirty="0"/>
          </a:p>
        </p:txBody>
      </p:sp>
      <p:pic>
        <p:nvPicPr>
          <p:cNvPr id="4102" name="Picture 6" descr="http://foodmatters.tv/images/coconut-o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F2F6"/>
              </a:clrFrom>
              <a:clrTo>
                <a:srgbClr val="EDF2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410200"/>
            <a:ext cx="2362200" cy="133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www.handmademen.com/wp-content/uploads/2012/07/coconut-oil-shav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46748">
            <a:off x="5175717" y="5480517"/>
            <a:ext cx="1447800" cy="1447800"/>
          </a:xfrm>
          <a:prstGeom prst="rect">
            <a:avLst/>
          </a:prstGeom>
          <a:noFill/>
        </p:spPr>
      </p:pic>
      <p:pic>
        <p:nvPicPr>
          <p:cNvPr id="5122" name="Picture 2" descr="http://upload.wikimedia.org/wikipedia/commons/8/89/Tree_map_export_2009_Dominica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1" y="5578200"/>
            <a:ext cx="1447800" cy="113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5867400"/>
            <a:ext cx="16002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Tree Map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dirty="0" smtClean="0">
                <a:latin typeface="Adobe Gothic Std B" pitchFamily="34" charset="-128"/>
              </a:rPr>
              <a:t>&amp;</a:t>
            </a:r>
            <a:r>
              <a:rPr lang="en-US" dirty="0" smtClean="0"/>
              <a:t>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Language</a:t>
            </a:r>
            <a:r>
              <a:rPr lang="en-US" dirty="0" smtClean="0"/>
              <a:t>: English (official), French patois</a:t>
            </a:r>
          </a:p>
          <a:p>
            <a:r>
              <a:rPr lang="en-US" u="sng" dirty="0" smtClean="0"/>
              <a:t>Life Expectancy</a:t>
            </a:r>
            <a:r>
              <a:rPr lang="en-US" dirty="0" smtClean="0"/>
              <a:t>: 76.39 years - </a:t>
            </a:r>
            <a:r>
              <a:rPr lang="en-US" sz="2000" dirty="0" smtClean="0"/>
              <a:t>(Male: 73.43; Female: 79.49)</a:t>
            </a:r>
            <a:endParaRPr lang="en-US" dirty="0" smtClean="0"/>
          </a:p>
          <a:p>
            <a:r>
              <a:rPr lang="en-US" u="sng" dirty="0" smtClean="0"/>
              <a:t>Population</a:t>
            </a:r>
            <a:r>
              <a:rPr lang="en-US" dirty="0" smtClean="0"/>
              <a:t>: 73,286 </a:t>
            </a:r>
            <a:r>
              <a:rPr lang="en-US" sz="2400" dirty="0" smtClean="0"/>
              <a:t>(July 2013 est.)</a:t>
            </a:r>
          </a:p>
          <a:p>
            <a:r>
              <a:rPr lang="en-US" u="sng" dirty="0" smtClean="0"/>
              <a:t>Unemployment</a:t>
            </a:r>
            <a:r>
              <a:rPr lang="en-US" dirty="0" smtClean="0"/>
              <a:t>: 23%</a:t>
            </a:r>
          </a:p>
          <a:p>
            <a:r>
              <a:rPr lang="en-US" u="sng" dirty="0" smtClean="0"/>
              <a:t>Religions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Roman Catholic 61.4%</a:t>
            </a:r>
          </a:p>
          <a:p>
            <a:pPr lvl="1"/>
            <a:r>
              <a:rPr lang="en-US" dirty="0" smtClean="0"/>
              <a:t>Protestant 20.6%</a:t>
            </a:r>
          </a:p>
          <a:p>
            <a:pPr lvl="1"/>
            <a:r>
              <a:rPr lang="en-US" dirty="0" smtClean="0"/>
              <a:t>other Christian 7.7%</a:t>
            </a:r>
          </a:p>
        </p:txBody>
      </p:sp>
      <p:pic>
        <p:nvPicPr>
          <p:cNvPr id="4102" name="Picture 6" descr="http://searchdominica.com/wp-content/uploads/2010/02/dominican-c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05340"/>
            <a:ext cx="2590800" cy="1724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http://searchdominica.com/wp-content/uploads/2010/02/nati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14649"/>
            <a:ext cx="2590800" cy="1733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National Issues/Concerns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800" dirty="0" smtClean="0"/>
              <a:t>Transshipment point for narcotics bound for the US and Europe (Drug Trafficking).</a:t>
            </a:r>
          </a:p>
          <a:p>
            <a:r>
              <a:rPr lang="en-US" sz="2800" dirty="0" smtClean="0"/>
              <a:t>Dominica is a minor cannabis producer.</a:t>
            </a:r>
          </a:p>
          <a:p>
            <a:r>
              <a:rPr lang="en-US" sz="2800" dirty="0" smtClean="0"/>
              <a:t>Government’s inability to effectively reduce poverty levels and jumpstart the economy is no incentive for developers or local investors.</a:t>
            </a:r>
          </a:p>
          <a:p>
            <a:r>
              <a:rPr lang="en-US" sz="2800" dirty="0" smtClean="0"/>
              <a:t>Climate change impacts on natural resources and infrastructure is sending Dominica deeper into poverty.</a:t>
            </a:r>
          </a:p>
          <a:p>
            <a:r>
              <a:rPr lang="en-US" sz="2800" dirty="0" smtClean="0"/>
              <a:t>Unemployment and </a:t>
            </a:r>
            <a:r>
              <a:rPr lang="en-US" sz="2800" smtClean="0"/>
              <a:t>unskilled workforce.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Cover Image (Dominica):</a:t>
            </a:r>
            <a:br>
              <a:rPr lang="en-US" sz="1600" dirty="0" smtClean="0"/>
            </a:br>
            <a:r>
              <a:rPr lang="en-US" sz="1600" dirty="0" smtClean="0">
                <a:hlinkClick r:id="rId2"/>
              </a:rPr>
              <a:t>http://www.high-net-worth-immigration.com/Portals/138426/images/roseau-dominica-news-online.jpg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Currency (image): </a:t>
            </a:r>
            <a:r>
              <a:rPr lang="en-US" sz="1600" dirty="0" smtClean="0">
                <a:hlinkClick r:id="rId3"/>
              </a:rPr>
              <a:t>http://www.thesquirrel.nl/index.php?manufacturers_id=223&amp;osCsid=1inqph8vf9d84fcvhaphc3ub82</a:t>
            </a:r>
            <a:endParaRPr lang="en-US" sz="1600" dirty="0" smtClean="0"/>
          </a:p>
          <a:p>
            <a:r>
              <a:rPr lang="en-US" sz="1600" dirty="0" smtClean="0"/>
              <a:t>Country information: </a:t>
            </a:r>
            <a:r>
              <a:rPr lang="en-US" sz="1600" dirty="0" smtClean="0">
                <a:hlinkClick r:id="rId4"/>
              </a:rPr>
              <a:t>https://www.cia.gov/library/publications/the-world-factbook/geos/do.html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Country Background: </a:t>
            </a:r>
            <a:r>
              <a:rPr lang="en-US" sz="1600" dirty="0" smtClean="0">
                <a:hlinkClick r:id="rId5"/>
              </a:rPr>
              <a:t>http://en.wikipedia.org/wiki/Dominica#Education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Coat of Arms: </a:t>
            </a:r>
            <a:r>
              <a:rPr lang="en-US" sz="1600" dirty="0" smtClean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en.wikipedia.org/wiki/File:Dominica-arms.PNG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Carib’s</a:t>
            </a:r>
            <a:r>
              <a:rPr lang="en-US" sz="1600" dirty="0" smtClean="0"/>
              <a:t> Image: </a:t>
            </a:r>
            <a:r>
              <a:rPr lang="en-US" sz="1600" dirty="0" smtClean="0">
                <a:hlinkClick r:id="rId7"/>
              </a:rPr>
              <a:t>http://www.antiguaobserver.com/indigenous-people-want-territory-re-named/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Presidential picture: </a:t>
            </a:r>
            <a:r>
              <a:rPr lang="en-US" sz="1600" dirty="0" smtClean="0">
                <a:hlinkClick r:id="rId8"/>
              </a:rPr>
              <a:t>http://presidentoffice.gov.dm/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Population: </a:t>
            </a:r>
            <a:r>
              <a:rPr lang="en-US" sz="1600" dirty="0" smtClean="0">
                <a:hlinkClick r:id="rId9"/>
              </a:rPr>
              <a:t>http://www.geonames.org/DM/largest-cities-in-dominica.html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Annual Salary: </a:t>
            </a:r>
            <a:r>
              <a:rPr lang="en-US" sz="1600" dirty="0" smtClean="0">
                <a:hlinkClick r:id="rId10"/>
              </a:rPr>
              <a:t>http://www.doingbusiness.org/data/exploreeconomies/dominica/</a:t>
            </a:r>
            <a:endParaRPr lang="en-US" sz="1600" dirty="0" smtClean="0"/>
          </a:p>
          <a:p>
            <a:r>
              <a:rPr lang="en-US" sz="1600" dirty="0" smtClean="0"/>
              <a:t>National Concerns/Issues Report: </a:t>
            </a:r>
            <a:r>
              <a:rPr lang="en-US" sz="1600" dirty="0" smtClean="0">
                <a:hlinkClick r:id="rId11"/>
              </a:rPr>
              <a:t>http://www.sids2014.org/content/documents/21Dominican%20Republic-National%20Report.pdf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Dominica Culture and Heritage: </a:t>
            </a:r>
            <a:r>
              <a:rPr lang="en-US" sz="1600" dirty="0" smtClean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searchdominica.com/destinations/culture-heritage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Copra image: </a:t>
            </a:r>
            <a:r>
              <a:rPr lang="en-US" sz="1600" dirty="0" smtClean="0">
                <a:hlinkClick r:id="rId13"/>
              </a:rPr>
              <a:t>http://www.handmademen.com/smooth-shaving-tips/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Coconut Oil graphic: </a:t>
            </a:r>
            <a:r>
              <a:rPr lang="en-US" sz="1600" dirty="0" smtClean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foodmatters.tv/articles-1/10-great-reasons-you-should-be-using-coconut-oil</a:t>
            </a:r>
            <a:endParaRPr lang="en-US" sz="1600" dirty="0" smtClean="0"/>
          </a:p>
          <a:p>
            <a:r>
              <a:rPr lang="en-US" sz="1600" dirty="0" err="1" smtClean="0"/>
              <a:t>Kalinago</a:t>
            </a:r>
            <a:r>
              <a:rPr lang="en-US" sz="1600" dirty="0" smtClean="0"/>
              <a:t> </a:t>
            </a:r>
            <a:r>
              <a:rPr lang="en-US" sz="1600" dirty="0" smtClean="0"/>
              <a:t>People </a:t>
            </a:r>
            <a:r>
              <a:rPr lang="en-US" sz="1600" dirty="0" smtClean="0"/>
              <a:t>– </a:t>
            </a:r>
            <a:r>
              <a:rPr lang="en-US" sz="1600" dirty="0" smtClean="0">
                <a:hlinkClick r:id="rId15"/>
              </a:rPr>
              <a:t>http</a:t>
            </a:r>
            <a:r>
              <a:rPr lang="en-US" sz="1600" dirty="0" smtClean="0">
                <a:hlinkClick r:id="rId15"/>
              </a:rPr>
              <a:t>://</a:t>
            </a:r>
            <a:r>
              <a:rPr lang="en-US" sz="1600" dirty="0" smtClean="0">
                <a:hlinkClick r:id="rId15"/>
              </a:rPr>
              <a:t>kalinagoterritory.com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Dominica Export Map: </a:t>
            </a:r>
            <a:r>
              <a:rPr lang="en-US" sz="1600" dirty="0" smtClean="0">
                <a:hlinkClick r:id="rId16"/>
              </a:rPr>
              <a:t>http://en.wikipedia.org/wiki/File:Tree_map_export_2009_Dominica.jpeg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dirty="0" smtClean="0"/>
              <a:t>Export Tree Map</a:t>
            </a:r>
            <a:endParaRPr lang="en-US" sz="5400" dirty="0"/>
          </a:p>
        </p:txBody>
      </p:sp>
      <p:pic>
        <p:nvPicPr>
          <p:cNvPr id="23554" name="Picture 2" descr="http://upload.wikimedia.org/wikipedia/commons/8/89/Tree_map_export_2009_Dominic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1371600" y="6324600"/>
            <a:ext cx="1752600" cy="381000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Economy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261</Words>
  <Application>Microsoft Office PowerPoint</Application>
  <PresentationFormat>On-screen Show (4:3)</PresentationFormat>
  <Paragraphs>63</Paragraphs>
  <Slides>9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Albertus MT</vt:lpstr>
      <vt:lpstr>Amazone BT</vt:lpstr>
      <vt:lpstr>Adobe Gothic Std B</vt:lpstr>
      <vt:lpstr>Baskerville Old Face</vt:lpstr>
      <vt:lpstr>Calibri</vt:lpstr>
      <vt:lpstr>Albertus Extra Bold</vt:lpstr>
      <vt:lpstr>Office Theme</vt:lpstr>
      <vt:lpstr>DOMINICA</vt:lpstr>
      <vt:lpstr>Introduction</vt:lpstr>
      <vt:lpstr>Government</vt:lpstr>
      <vt:lpstr>Currency</vt:lpstr>
      <vt:lpstr>Economy</vt:lpstr>
      <vt:lpstr>People &amp; Culture</vt:lpstr>
      <vt:lpstr>National Issues/Concerns</vt:lpstr>
      <vt:lpstr>Bibliography</vt:lpstr>
      <vt:lpstr>Export Tree Map</vt:lpstr>
    </vt:vector>
  </TitlesOfParts>
  <Company>Montgomery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DOMINICA</dc:title>
  <dc:creator>kevin.culpepper</dc:creator>
  <cp:lastModifiedBy>kevin.culpepper</cp:lastModifiedBy>
  <cp:revision>88</cp:revision>
  <dcterms:created xsi:type="dcterms:W3CDTF">2013-10-03T14:13:30Z</dcterms:created>
  <dcterms:modified xsi:type="dcterms:W3CDTF">2013-10-11T15:29:47Z</dcterms:modified>
</cp:coreProperties>
</file>