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9102-1C23-4730-903A-A05DC7C4389A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78-C148-4267-94CF-6E95CA649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9102-1C23-4730-903A-A05DC7C4389A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78-C148-4267-94CF-6E95CA649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9102-1C23-4730-903A-A05DC7C4389A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78-C148-4267-94CF-6E95CA649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64759"/>
            <a:ext cx="22172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ICELAND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434" name="Picture 2" descr="https://upload.wikimedia.org/wikipedia/commons/thumb/9/90/Coat_of_arms_of_Iceland.svg/250px-Coat_of_arms_of_Iceland.sv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9375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9102-1C23-4730-903A-A05DC7C4389A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78-C148-4267-94CF-6E95CA649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9102-1C23-4730-903A-A05DC7C4389A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78-C148-4267-94CF-6E95CA649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9102-1C23-4730-903A-A05DC7C4389A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78-C148-4267-94CF-6E95CA649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9102-1C23-4730-903A-A05DC7C4389A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78-C148-4267-94CF-6E95CA649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9102-1C23-4730-903A-A05DC7C4389A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78-C148-4267-94CF-6E95CA649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9102-1C23-4730-903A-A05DC7C4389A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78-C148-4267-94CF-6E95CA649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9102-1C23-4730-903A-A05DC7C4389A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78-C148-4267-94CF-6E95CA649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9102-1C23-4730-903A-A05DC7C4389A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0C78-C148-4267-94CF-6E95CA649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jornarrad.i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eland.is/the-big-picture/nature-environment/environment" TargetMode="External"/><Relationship Id="rId3" Type="http://schemas.openxmlformats.org/officeDocument/2006/relationships/hyperlink" Target="https://www.cia.gov/library/publications/the-world-factbook/geos/fj.html" TargetMode="External"/><Relationship Id="rId7" Type="http://schemas.openxmlformats.org/officeDocument/2006/relationships/hyperlink" Target="http://www.xe.com/currencyconverter/convert/?Amount=1&amp;From=USD&amp;To=ISK" TargetMode="External"/><Relationship Id="rId2" Type="http://schemas.openxmlformats.org/officeDocument/2006/relationships/hyperlink" Target="https://upload.wikimedia.org/wikipedia/commons/e/e5/Iceland2008-Sudureyr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50currency.com/images/currency/ISK_banknotes.jpg" TargetMode="External"/><Relationship Id="rId5" Type="http://schemas.openxmlformats.org/officeDocument/2006/relationships/hyperlink" Target="https://en.wikipedia.org/wiki/Template:Largest_cities_of_Iceland" TargetMode="External"/><Relationship Id="rId4" Type="http://schemas.openxmlformats.org/officeDocument/2006/relationships/hyperlink" Target="http://www.icefish.is/__data/assets/image/0009/996615/President-of-Icelan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1470025"/>
          </a:xfrm>
        </p:spPr>
        <p:txBody>
          <a:bodyPr>
            <a:noAutofit/>
            <a:scene3d>
              <a:camera prst="orthographicFront"/>
              <a:lightRig rig="flat" dir="tl"/>
            </a:scene3d>
            <a:sp3d extrusionH="57150" contourW="19050" prstMaterial="clear">
              <a:bevelT w="50800" h="50800" prst="coolSlant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1440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ICELAND</a:t>
            </a:r>
            <a:endParaRPr lang="en-US" sz="1440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5181600" cy="762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Your Name</a:t>
            </a:r>
            <a:endParaRPr lang="en-U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953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/>
              <a:t>Settled by Norwegian and </a:t>
            </a:r>
            <a:r>
              <a:rPr lang="en-US" sz="2800" dirty="0" smtClean="0"/>
              <a:t>Celtic (Scottish </a:t>
            </a:r>
            <a:r>
              <a:rPr lang="en-US" sz="2800" dirty="0"/>
              <a:t>and Irish) immigrants during the late 9th and 10th centuries A.D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/>
              <a:t>The second half of the 20th century saw substantial economic growth driven primarily by the fishing </a:t>
            </a:r>
            <a:r>
              <a:rPr lang="en-US" sz="2800" dirty="0" smtClean="0"/>
              <a:t>industry</a:t>
            </a:r>
          </a:p>
          <a:p>
            <a:pPr>
              <a:buNone/>
            </a:pPr>
            <a:r>
              <a:rPr lang="en-US" sz="2800" dirty="0" smtClean="0"/>
              <a:t>Independence: June 17, 1944</a:t>
            </a:r>
            <a:endParaRPr lang="en-US" sz="2800" dirty="0"/>
          </a:p>
        </p:txBody>
      </p:sp>
      <p:pic>
        <p:nvPicPr>
          <p:cNvPr id="16386" name="Picture 2" descr="https://www.cia.gov/library/publications/the-world-factbook/graphics/flags/large/ic-lg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26520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s://www.cia.gov/library/publications/the-world-factbook/graphics/locator/eur/ic_large_locator.gif"/>
          <p:cNvPicPr>
            <a:picLocks noChangeAspect="1" noChangeArrowheads="1"/>
          </p:cNvPicPr>
          <p:nvPr/>
        </p:nvPicPr>
        <p:blipFill>
          <a:blip r:embed="rId3" cstate="print"/>
          <a:srcRect t="21769" b="7483"/>
          <a:stretch>
            <a:fillRect/>
          </a:stretch>
        </p:blipFill>
        <p:spPr bwMode="auto">
          <a:xfrm>
            <a:off x="5466515" y="4109386"/>
            <a:ext cx="3220285" cy="244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56388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President: </a:t>
            </a:r>
            <a:r>
              <a:rPr lang="en-US" b="0" dirty="0" err="1" smtClean="0"/>
              <a:t>Ratu</a:t>
            </a:r>
            <a:r>
              <a:rPr lang="en-US" b="0" dirty="0" smtClean="0"/>
              <a:t> </a:t>
            </a:r>
            <a:r>
              <a:rPr lang="en-US" b="0" dirty="0" err="1"/>
              <a:t>Epeli</a:t>
            </a:r>
            <a:r>
              <a:rPr lang="en-US" b="0" dirty="0"/>
              <a:t> </a:t>
            </a:r>
            <a:r>
              <a:rPr lang="en-US" b="0" dirty="0" smtClean="0"/>
              <a:t>			    NAILATIKAU</a:t>
            </a:r>
          </a:p>
          <a:p>
            <a:r>
              <a:rPr lang="en-US" dirty="0" smtClean="0"/>
              <a:t>Rule</a:t>
            </a:r>
            <a:r>
              <a:rPr lang="en-US" b="0" dirty="0" smtClean="0"/>
              <a:t>: Popular Vote</a:t>
            </a:r>
            <a:br>
              <a:rPr lang="en-US" b="0" dirty="0" smtClean="0"/>
            </a:br>
            <a:r>
              <a:rPr lang="en-US" b="0" dirty="0" smtClean="0"/>
              <a:t>	    4 Years</a:t>
            </a:r>
          </a:p>
          <a:p>
            <a:r>
              <a:rPr lang="en-US" dirty="0" smtClean="0"/>
              <a:t>Government</a:t>
            </a:r>
            <a:r>
              <a:rPr lang="en-US" b="0" dirty="0" smtClean="0"/>
              <a:t>: Constitutional Republic</a:t>
            </a:r>
          </a:p>
          <a:p>
            <a:r>
              <a:rPr lang="en-US" dirty="0" smtClean="0"/>
              <a:t>Largest City</a:t>
            </a:r>
            <a:r>
              <a:rPr lang="en-US" b="0" dirty="0" smtClean="0"/>
              <a:t>: Reykjavik</a:t>
            </a:r>
          </a:p>
          <a:p>
            <a:r>
              <a:rPr lang="en-US" dirty="0" smtClean="0"/>
              <a:t>Capitol</a:t>
            </a:r>
            <a:r>
              <a:rPr lang="en-US" b="0" dirty="0" smtClean="0"/>
              <a:t>: Reykjavik</a:t>
            </a:r>
          </a:p>
          <a:p>
            <a:r>
              <a:rPr lang="en-US" dirty="0" smtClean="0"/>
              <a:t>Anthem</a:t>
            </a:r>
            <a:r>
              <a:rPr lang="en-US" b="0" dirty="0" smtClean="0"/>
              <a:t>: O, God of Our 		  Land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President-of-Ice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1" y="1676400"/>
            <a:ext cx="2971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s://upload.wikimedia.org/wikipedia/commons/thumb/d/d6/Reykjav%C3%ADk_s%C3%A9%C3%B0_%C3%BAr_Hallgr%C3%ADmskirkju.jpeg/640px-Reykjav%C3%ADk_s%C3%A9%C3%B0_%C3%BAr_Hallgr%C3%ADmskirkju.jpeg"/>
          <p:cNvPicPr>
            <a:picLocks noChangeAspect="1" noChangeArrowheads="1"/>
          </p:cNvPicPr>
          <p:nvPr/>
        </p:nvPicPr>
        <p:blipFill>
          <a:blip r:embed="rId4" cstate="print"/>
          <a:srcRect r="5000"/>
          <a:stretch>
            <a:fillRect/>
          </a:stretch>
        </p:blipFill>
        <p:spPr bwMode="auto">
          <a:xfrm>
            <a:off x="6019800" y="4495800"/>
            <a:ext cx="292950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ction Button: Sound 7">
            <a:hlinkClick r:id="" action="ppaction://noaction" highlightClick="1">
              <a:snd r:embed="rId5" name="Iceland.wav"/>
            </a:hlinkClick>
          </p:cNvPr>
          <p:cNvSpPr/>
          <p:nvPr/>
        </p:nvSpPr>
        <p:spPr>
          <a:xfrm>
            <a:off x="3429000" y="5562600"/>
            <a:ext cx="762000" cy="381000"/>
          </a:xfrm>
          <a:prstGeom prst="actionButtonSou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 endSnd="1"/>
          </p:cNvPr>
          <p:cNvSpPr/>
          <p:nvPr/>
        </p:nvSpPr>
        <p:spPr>
          <a:xfrm>
            <a:off x="4343400" y="5562600"/>
            <a:ext cx="838200" cy="381000"/>
          </a:xfrm>
          <a:prstGeom prst="actionButtonBlank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553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Name: </a:t>
            </a:r>
            <a:r>
              <a:rPr lang="en-US" dirty="0" err="1" smtClean="0"/>
              <a:t>Krona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Exchange Rate:</a:t>
            </a:r>
          </a:p>
          <a:p>
            <a:pPr>
              <a:buNone/>
            </a:pPr>
            <a:r>
              <a:rPr lang="en-US" dirty="0" smtClean="0"/>
              <a:t>	1.00 USD=128.53 ISK</a:t>
            </a:r>
          </a:p>
          <a:p>
            <a:pPr>
              <a:buNone/>
            </a:pPr>
            <a:r>
              <a:rPr lang="en-US" dirty="0" smtClean="0"/>
              <a:t>National Website:</a:t>
            </a:r>
          </a:p>
          <a:p>
            <a:pPr>
              <a:buNone/>
            </a:pPr>
            <a:r>
              <a:rPr lang="en-US" dirty="0" smtClean="0"/>
              <a:t> (Icelandic/</a:t>
            </a:r>
            <a:r>
              <a:rPr lang="en-US" dirty="0" err="1" smtClean="0"/>
              <a:t>Norsk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Internet Code:  </a:t>
            </a:r>
            <a:r>
              <a:rPr lang="en-US" sz="4000" dirty="0" smtClean="0"/>
              <a:t>.is</a:t>
            </a:r>
            <a:endParaRPr lang="en-US" dirty="0"/>
          </a:p>
        </p:txBody>
      </p:sp>
      <p:pic>
        <p:nvPicPr>
          <p:cNvPr id="5122" name="Picture 2" descr="http://www.150currency.com/images/currency/ISK_bankn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514" y="1447800"/>
            <a:ext cx="4201886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9375" r="2344" b="11458"/>
          <a:stretch>
            <a:fillRect/>
          </a:stretch>
        </p:blipFill>
        <p:spPr bwMode="auto">
          <a:xfrm>
            <a:off x="4800600" y="4203802"/>
            <a:ext cx="4114800" cy="250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Imports:</a:t>
            </a:r>
            <a:r>
              <a:rPr lang="en-US" sz="3200" b="0" dirty="0" smtClean="0"/>
              <a:t> machinery and equipment, petroleum products, foodstuffs, textiles</a:t>
            </a:r>
            <a:endParaRPr lang="en-US" sz="3200" dirty="0" smtClean="0"/>
          </a:p>
          <a:p>
            <a:r>
              <a:rPr lang="en-US" sz="3200" dirty="0" smtClean="0"/>
              <a:t>Exports:  </a:t>
            </a:r>
            <a:r>
              <a:rPr lang="en-US" sz="3200" b="0" dirty="0" smtClean="0"/>
              <a:t>fish and fish products, aluminum, animal products, ferrosilicon, diatomite</a:t>
            </a:r>
            <a:endParaRPr lang="en-US" sz="3200" dirty="0" smtClean="0"/>
          </a:p>
          <a:p>
            <a:r>
              <a:rPr lang="en-US" sz="3200" dirty="0" smtClean="0"/>
              <a:t>Natural Resources: </a:t>
            </a:r>
          </a:p>
          <a:p>
            <a:r>
              <a:rPr lang="en-US" sz="3200" dirty="0" smtClean="0"/>
              <a:t>Environmental Issues:</a:t>
            </a:r>
          </a:p>
          <a:p>
            <a:pPr lvl="1"/>
            <a:r>
              <a:rPr lang="en-US" sz="2800" b="0" dirty="0" smtClean="0"/>
              <a:t>fight against the pollution of the oceans.</a:t>
            </a:r>
          </a:p>
          <a:p>
            <a:pPr lvl="1"/>
            <a:r>
              <a:rPr lang="en-US" sz="2800" b="0" dirty="0" smtClean="0"/>
              <a:t>Conservation of the environment is a high priority for Iceland, a country that depends on natural resources and their sustainable management.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599"/>
          </a:xfrm>
        </p:spPr>
        <p:txBody>
          <a:bodyPr>
            <a:noAutofit/>
          </a:bodyPr>
          <a:lstStyle/>
          <a:p>
            <a:r>
              <a:rPr lang="en-US" sz="2600" u="sng" dirty="0" smtClean="0"/>
              <a:t>Population</a:t>
            </a:r>
            <a:r>
              <a:rPr lang="en-US" sz="2600" dirty="0" smtClean="0"/>
              <a:t>: 331,918</a:t>
            </a:r>
          </a:p>
          <a:p>
            <a:r>
              <a:rPr lang="en-US" sz="2600" u="sng" dirty="0" smtClean="0"/>
              <a:t>Official Language</a:t>
            </a:r>
            <a:r>
              <a:rPr lang="en-US" sz="2600" dirty="0" smtClean="0"/>
              <a:t>: Icelandic, English, Nordic languages, German widely spoken</a:t>
            </a:r>
          </a:p>
          <a:p>
            <a:r>
              <a:rPr lang="en-US" sz="2600" u="sng" dirty="0" smtClean="0"/>
              <a:t>Religion(s): </a:t>
            </a:r>
            <a:r>
              <a:rPr lang="en-US" sz="2600" dirty="0" smtClean="0"/>
              <a:t>Evangelical Lutheran Church of Iceland (official) 73.8%, Roman Catholic 3.6%, Reykjavik Free Church 2.9%</a:t>
            </a:r>
          </a:p>
          <a:p>
            <a:r>
              <a:rPr lang="en-US" sz="2600" u="sng" dirty="0" smtClean="0"/>
              <a:t>Expected Life span</a:t>
            </a:r>
            <a:r>
              <a:rPr lang="en-US" sz="2600" dirty="0" smtClean="0"/>
              <a:t>:  82.97 yrs.</a:t>
            </a:r>
          </a:p>
          <a:p>
            <a:r>
              <a:rPr lang="en-US" sz="2600" u="sng" dirty="0" smtClean="0"/>
              <a:t>Nationality</a:t>
            </a:r>
            <a:r>
              <a:rPr lang="en-US" sz="2600" dirty="0" smtClean="0"/>
              <a:t>: Icelander(s), Icelandic</a:t>
            </a:r>
          </a:p>
          <a:p>
            <a:r>
              <a:rPr lang="en-US" sz="2600" u="sng" dirty="0" smtClean="0"/>
              <a:t>Unemployment</a:t>
            </a:r>
            <a:r>
              <a:rPr lang="en-US" sz="2600" dirty="0" smtClean="0"/>
              <a:t>: 13.6%</a:t>
            </a:r>
          </a:p>
          <a:p>
            <a:r>
              <a:rPr lang="en-US" sz="2600" u="sng" dirty="0" smtClean="0"/>
              <a:t>Obesity Factor</a:t>
            </a:r>
            <a:r>
              <a:rPr lang="en-US" sz="2600" dirty="0" smtClean="0"/>
              <a:t>: 23.9% (Ranked #76 in the world)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3600" dirty="0" smtClean="0"/>
              <a:t>Fight against the pollution of the oceans.</a:t>
            </a:r>
          </a:p>
          <a:p>
            <a:pPr lvl="1">
              <a:buNone/>
            </a:pPr>
            <a:r>
              <a:rPr lang="en-US" sz="3600" dirty="0" smtClean="0"/>
              <a:t>Conservation of the environment is a high priority for Iceland, a country that depends on natural resources and their sustainable management.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Background (Slide 1): </a:t>
            </a:r>
            <a:r>
              <a:rPr lang="en-US" sz="1600" dirty="0" smtClean="0">
                <a:hlinkClick r:id="rId2"/>
              </a:rPr>
              <a:t>https://upload.wikimedia.org/wikipedia/commons/e/e5/Iceland2008-Sudureyri.JPG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Content: </a:t>
            </a:r>
            <a:r>
              <a:rPr lang="en-US" sz="1600" dirty="0" smtClean="0">
                <a:hlinkClick r:id="rId3"/>
              </a:rPr>
              <a:t>https://www.cia.gov/library/publications/the-world-factbook/geos/fj.html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President: </a:t>
            </a:r>
            <a:r>
              <a:rPr lang="en-US" sz="1600" dirty="0" smtClean="0">
                <a:hlinkClick r:id="rId4"/>
              </a:rPr>
              <a:t>http://www.icefish.is/__data/assets/image/0009/996615/President-of-Iceland.jpg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City Picture: </a:t>
            </a:r>
            <a:r>
              <a:rPr lang="en-US" sz="1600" dirty="0" err="1" smtClean="0"/>
              <a:t>Reykjavic</a:t>
            </a:r>
            <a:r>
              <a:rPr lang="en-US" sz="1600" dirty="0" smtClean="0"/>
              <a:t> - </a:t>
            </a:r>
            <a:r>
              <a:rPr lang="en-US" sz="1600" dirty="0" smtClean="0">
                <a:hlinkClick r:id="rId5"/>
              </a:rPr>
              <a:t>https://en.wikipedia.org/wiki/Template:Largest_cities_of_Iceland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Krona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6"/>
              </a:rPr>
              <a:t>http://www.150currency.com/images/currency/ISK_banknotes.jpg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Exchange Rate: </a:t>
            </a:r>
            <a:r>
              <a:rPr lang="en-US" sz="1600" dirty="0" smtClean="0">
                <a:hlinkClick r:id="rId7"/>
              </a:rPr>
              <a:t>http://www.xe.com/currencyconverter/convert/?Amount=1&amp;From=USD&amp;To=ISK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Environment: </a:t>
            </a:r>
            <a:r>
              <a:rPr lang="en-US" sz="1600" dirty="0" smtClean="0">
                <a:hlinkClick r:id="rId8"/>
              </a:rPr>
              <a:t>http://www.iceland.is/the-big-picture/nature-environment/environment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272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ICELAND</vt:lpstr>
      <vt:lpstr>National</vt:lpstr>
      <vt:lpstr>Government</vt:lpstr>
      <vt:lpstr>Currency</vt:lpstr>
      <vt:lpstr>Resources</vt:lpstr>
      <vt:lpstr>People</vt:lpstr>
      <vt:lpstr>National Issues</vt:lpstr>
      <vt:lpstr>Bibliography</vt:lpstr>
    </vt:vector>
  </TitlesOfParts>
  <Company>Montgomery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kevin.culpepper</dc:creator>
  <cp:lastModifiedBy>kevin.culpepper</cp:lastModifiedBy>
  <cp:revision>111</cp:revision>
  <dcterms:created xsi:type="dcterms:W3CDTF">2015-09-10T13:01:43Z</dcterms:created>
  <dcterms:modified xsi:type="dcterms:W3CDTF">2015-09-17T16:27:05Z</dcterms:modified>
</cp:coreProperties>
</file>